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  <p:sldMasterId id="2147483660" r:id="rId3"/>
  </p:sldMasterIdLst>
  <p:notesMasterIdLst>
    <p:notesMasterId r:id="rId5"/>
  </p:notesMasterIdLst>
  <p:sldIdLst>
    <p:sldId id="256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Jjjw7/r3UM4bB2FSW9ntaW1Rg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3"/>
    <p:restoredTop sz="94655"/>
  </p:normalViewPr>
  <p:slideViewPr>
    <p:cSldViewPr snapToGrid="0">
      <p:cViewPr varScale="1">
        <p:scale>
          <a:sx n="82" d="100"/>
          <a:sy n="82" d="100"/>
        </p:scale>
        <p:origin x="6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Master" Target="slideMasters/slideMaster2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8" name="Google Shape;128;p1:notes"/>
          <p:cNvSpPr txBox="1"/>
          <p:nvPr/>
        </p:nvSpPr>
        <p:spPr>
          <a:xfrm>
            <a:off x="3884612" y="8685211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</a:pPr>
            <a:fld id="{00000000-1234-1234-1234-123412341234}" type="slidenum">
              <a:rPr lang="e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1" y="1597820"/>
            <a:ext cx="777240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371600" y="2914652"/>
            <a:ext cx="6400802" cy="1314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722313" y="3305177"/>
            <a:ext cx="7772402" cy="1021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722313" y="2180036"/>
            <a:ext cx="7772402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  <a:defRPr sz="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888888"/>
              </a:buClr>
              <a:buSzPts val="700"/>
              <a:buFont typeface="Arial"/>
              <a:buNone/>
              <a:defRPr sz="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5463781" y="1371602"/>
            <a:ext cx="438864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1272779" y="-609599"/>
            <a:ext cx="4388645" cy="601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2874795" y="-1217589"/>
            <a:ext cx="3394413" cy="8230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792289" y="3600452"/>
            <a:ext cx="5486401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792289" y="459581"/>
            <a:ext cx="5486401" cy="308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1792289" y="4025505"/>
            <a:ext cx="5486401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4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575051" y="204788"/>
            <a:ext cx="5111752" cy="4389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365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4" cy="351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  <a:defRPr sz="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457201" y="1151336"/>
            <a:ext cx="4040189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457201" y="1631157"/>
            <a:ext cx="4040189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4645027" y="1151336"/>
            <a:ext cx="4041776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4645027" y="1631157"/>
            <a:ext cx="4041776" cy="296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–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»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79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4648201" y="1200151"/>
            <a:ext cx="4038601" cy="3394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–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»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8575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6999" y="206020"/>
            <a:ext cx="8230005" cy="85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6999" y="1200207"/>
            <a:ext cx="8230005" cy="339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t" anchorCtr="0">
            <a:no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000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6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168" y="4767185"/>
            <a:ext cx="2895668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17750" rIns="17750" bIns="177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001" y="4767185"/>
            <a:ext cx="2134003" cy="273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00"/>
              <a:buFont typeface="Calibri"/>
              <a:buNone/>
              <a:defRPr sz="6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/>
        </p:nvSpPr>
        <p:spPr>
          <a:xfrm>
            <a:off x="2105741" y="167831"/>
            <a:ext cx="10923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3300" tIns="13300" rIns="13300" bIns="133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endParaRPr sz="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95850" y="962806"/>
            <a:ext cx="3216686" cy="4245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-ES" sz="95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-ES" sz="950" dirty="0">
                <a:latin typeface="Arial" panose="020B0604020202020204" pitchFamily="34" charset="0"/>
                <a:cs typeface="Arial" panose="020B0604020202020204" pitchFamily="34" charset="0"/>
              </a:rPr>
              <a:t>El síndrome de Boerhaave (SB) corresponde a la rotura espontánea de la pared esofágica producto de un aumento rápido de la presión intraluminal durante la emesis. Es uno de los trastornos del tracto gastrointestinal más raros y letales, con una incidencia estimada de 3,1 casos por 1.000.000 por año (1). Es un trastorno principalmente desconocido entre el personal de salud, que puede presentarse con dolor torácico o con la tríada clásica de </a:t>
            </a:r>
            <a:r>
              <a:rPr lang="es-ES" sz="950" dirty="0" err="1">
                <a:latin typeface="Arial" panose="020B0604020202020204" pitchFamily="34" charset="0"/>
                <a:cs typeface="Arial" panose="020B0604020202020204" pitchFamily="34" charset="0"/>
              </a:rPr>
              <a:t>Mackler</a:t>
            </a:r>
            <a:r>
              <a:rPr lang="es-ES" sz="950" dirty="0">
                <a:latin typeface="Arial" panose="020B0604020202020204" pitchFamily="34" charset="0"/>
                <a:cs typeface="Arial" panose="020B0604020202020204" pitchFamily="34" charset="0"/>
              </a:rPr>
              <a:t> de vómitos, dolor torácico y enfisema subcutáneo (2). Este reporte de caso describe a una paciente con SB que fue manejada inicialmente como un síndrome coronario agudo.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-ES" sz="950" b="1" dirty="0">
                <a:latin typeface="Arial" panose="020B0604020202020204" pitchFamily="34" charset="0"/>
                <a:cs typeface="Arial" panose="020B0604020202020204" pitchFamily="34" charset="0"/>
              </a:rPr>
              <a:t>CASO CLÍNICO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</a:pPr>
            <a:r>
              <a:rPr lang="es-ES" sz="950" dirty="0">
                <a:latin typeface="Arial" panose="020B0604020202020204" pitchFamily="34" charset="0"/>
                <a:cs typeface="Arial" panose="020B0604020202020204" pitchFamily="34" charset="0"/>
              </a:rPr>
              <a:t>Mujer de 34 años con antecedente de bulimia, ingresa por dolor retroesternal súbito intenso, acompañado de episodios reiterados de arcadas, sin vómitos. Ingresa taquicárdica, hipotensa, deshidratada, pálida. Se realiza </a:t>
            </a:r>
            <a:r>
              <a:rPr lang="es-ES" sz="950" dirty="0" err="1">
                <a:latin typeface="Arial" panose="020B0604020202020204" pitchFamily="34" charset="0"/>
                <a:cs typeface="Arial" panose="020B0604020202020204" pitchFamily="34" charset="0"/>
              </a:rPr>
              <a:t>EkG</a:t>
            </a:r>
            <a:r>
              <a:rPr lang="es-ES" sz="950" dirty="0">
                <a:latin typeface="Arial" panose="020B0604020202020204" pitchFamily="34" charset="0"/>
                <a:cs typeface="Arial" panose="020B0604020202020204" pitchFamily="34" charset="0"/>
              </a:rPr>
              <a:t> que resulta normal. Tras 12 horas de evolución se realiza </a:t>
            </a:r>
            <a:r>
              <a:rPr lang="es-ES" sz="950" dirty="0" err="1">
                <a:latin typeface="Arial" panose="020B0604020202020204" pitchFamily="34" charset="0"/>
                <a:cs typeface="Arial" panose="020B0604020202020204" pitchFamily="34" charset="0"/>
              </a:rPr>
              <a:t>Angio</a:t>
            </a:r>
            <a:r>
              <a:rPr lang="es-ES" sz="950" dirty="0">
                <a:latin typeface="Arial" panose="020B0604020202020204" pitchFamily="34" charset="0"/>
                <a:cs typeface="Arial" panose="020B0604020202020204" pitchFamily="34" charset="0"/>
              </a:rPr>
              <a:t> TAC tórax que evidencia perforación pared esofágica en unión de tercio medio y distal, contenido intestinal en mediastino, enfisema de partes blandas. Se somete a cirugía por toracotomía de urgencia donde se evidencia perforación esofágica de 12 cm, se realiza sutura y ligadura de lesión. Ingresa a UCI, donde evoluciona tórpidamente, paciente finalmente fallece.</a:t>
            </a:r>
          </a:p>
        </p:txBody>
      </p:sp>
      <p:sp>
        <p:nvSpPr>
          <p:cNvPr id="132" name="Google Shape;132;p1"/>
          <p:cNvSpPr txBox="1"/>
          <p:nvPr/>
        </p:nvSpPr>
        <p:spPr>
          <a:xfrm>
            <a:off x="6161700" y="897570"/>
            <a:ext cx="2886450" cy="4100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lvl="0" algn="just">
              <a:buSzPts val="900"/>
            </a:pPr>
            <a:r>
              <a:rPr lang="es-ES" sz="950" b="1" dirty="0">
                <a:solidFill>
                  <a:schemeClr val="dk1"/>
                </a:solidFill>
              </a:rPr>
              <a:t>DISCUSIÓN</a:t>
            </a:r>
          </a:p>
          <a:p>
            <a:pPr lvl="0" algn="just">
              <a:buSzPts val="900"/>
            </a:pPr>
            <a:r>
              <a:rPr lang="es-ES" sz="950" dirty="0">
                <a:solidFill>
                  <a:schemeClr val="dk1"/>
                </a:solidFill>
              </a:rPr>
              <a:t>El síndrome de Boerhaave es uno de los trastornos del tracto gastrointestinal más letales, con tasas de mortalidad de hasta el 40% (1), valor que asciende hasta 90% sin tratamiento (2). Factores como la dificultad para evaluar el esófago, su manifestación clínica inespecífica y la presencia de diagnósticos diferenciales más frecuentes contribuyen a su alta mortalidad. No existen medidas preventivas para esta patología. El manejo se basa en el reconocimiento y la intervención precoz, ya que el pronóstico está relacionado con el tiempo desde el diagnóstico (3). En la literatura se reporta una tasa de mortalidad del 19% cuando el tratamiento se inició dentro de las primeras 24 horas y del 35% cuando la demora fue mayor. Así mismo, el retraso en el diagnóstico se asocia con un mayor riesgo de complicaciones, que oscila entre el 16 al 51% (4).</a:t>
            </a:r>
          </a:p>
          <a:p>
            <a:pPr lvl="0" algn="just">
              <a:buSzPts val="900"/>
            </a:pPr>
            <a:r>
              <a:rPr lang="es-ES" sz="950" dirty="0">
                <a:solidFill>
                  <a:schemeClr val="dk1"/>
                </a:solidFill>
              </a:rPr>
              <a:t>El diagnóstico temprano, sin embargo, implica un desafío en el cual se debe tener un alto índice de sospecha en pacientes con dolor torácico y que además tengan el antecedente de vómitos a repetición o bulimia. Proponemos que exista además una actualización de equipo multidisciplinario en el tema.</a:t>
            </a:r>
          </a:p>
          <a:p>
            <a:pPr lvl="0" algn="just">
              <a:buSzPts val="900"/>
            </a:pPr>
            <a:endParaRPr lang="es-ES" sz="950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r>
              <a:rPr lang="es-CL" sz="950" b="1" dirty="0">
                <a:solidFill>
                  <a:schemeClr val="dk1"/>
                </a:solidFill>
              </a:rPr>
              <a:t>Palabras clave:  </a:t>
            </a:r>
          </a:p>
          <a:p>
            <a:pPr lvl="0" algn="just">
              <a:buSzPts val="900"/>
            </a:pPr>
            <a:r>
              <a:rPr lang="es-CL" sz="950" dirty="0">
                <a:solidFill>
                  <a:schemeClr val="dk1"/>
                </a:solidFill>
              </a:rPr>
              <a:t>Boerhaave, mortalidad, diagnóstico precoz</a:t>
            </a:r>
          </a:p>
          <a:p>
            <a:pPr lvl="0" algn="just">
              <a:buSzPts val="900"/>
            </a:pPr>
            <a:endParaRPr lang="es-CL" sz="1000" b="1" dirty="0">
              <a:solidFill>
                <a:schemeClr val="dk1"/>
              </a:solidFill>
            </a:endParaRPr>
          </a:p>
          <a:p>
            <a:pPr lvl="0" algn="just">
              <a:buSzPts val="900"/>
            </a:pPr>
            <a:endParaRPr sz="9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203222" y="167831"/>
            <a:ext cx="1983900" cy="582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7750" tIns="8875" rIns="17750" bIns="88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</a:pPr>
            <a:endParaRPr sz="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50" y="76602"/>
            <a:ext cx="582162" cy="8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"/>
          <p:cNvSpPr txBox="1"/>
          <p:nvPr/>
        </p:nvSpPr>
        <p:spPr>
          <a:xfrm>
            <a:off x="678012" y="124027"/>
            <a:ext cx="8547809" cy="890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SÍNDROME DE BOERHAAVE EN UNA PACIENTE CON BULIMIA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</a:rPr>
              <a:t>Beatriz Monreal Yañez1, Dra. Paula Uribe2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100" dirty="0">
                <a:solidFill>
                  <a:schemeClr val="dk1"/>
                </a:solidFill>
              </a:rPr>
              <a:t>[1] Interna de Medicina, Usach. [2] </a:t>
            </a:r>
            <a:r>
              <a:rPr lang="en-US" sz="1100" dirty="0" err="1">
                <a:solidFill>
                  <a:schemeClr val="dk1"/>
                </a:solidFill>
              </a:rPr>
              <a:t>Médica</a:t>
            </a:r>
            <a:r>
              <a:rPr lang="en-US" sz="1100" dirty="0">
                <a:solidFill>
                  <a:schemeClr val="dk1"/>
                </a:solidFill>
              </a:rPr>
              <a:t> </a:t>
            </a:r>
            <a:r>
              <a:rPr lang="en-US" sz="1100" dirty="0" err="1">
                <a:solidFill>
                  <a:schemeClr val="dk1"/>
                </a:solidFill>
              </a:rPr>
              <a:t>Cirujana</a:t>
            </a:r>
            <a:r>
              <a:rPr lang="en-US" sz="1100" dirty="0">
                <a:solidFill>
                  <a:schemeClr val="dk1"/>
                </a:solidFill>
              </a:rPr>
              <a:t>, Servicio de </a:t>
            </a:r>
            <a:r>
              <a:rPr lang="en-US" sz="1100" dirty="0" err="1">
                <a:solidFill>
                  <a:schemeClr val="dk1"/>
                </a:solidFill>
              </a:rPr>
              <a:t>Salud</a:t>
            </a:r>
            <a:r>
              <a:rPr lang="en-US" sz="1100" dirty="0">
                <a:solidFill>
                  <a:schemeClr val="dk1"/>
                </a:solidFill>
              </a:rPr>
              <a:t> Valparaíso San Antonio, CESFAM </a:t>
            </a:r>
            <a:r>
              <a:rPr lang="en-US" sz="1100" dirty="0" err="1">
                <a:solidFill>
                  <a:schemeClr val="dk1"/>
                </a:solidFill>
              </a:rPr>
              <a:t>Algarrobo</a:t>
            </a:r>
            <a:endParaRPr lang="es" sz="1100" dirty="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s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Escuela de Medicina, Facultad de Ciencias Médicas, Universidad de Santiago de Chile.</a:t>
            </a:r>
            <a:endParaRPr sz="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br>
              <a:rPr lang="es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363686" y="919002"/>
            <a:ext cx="2746864" cy="429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300" tIns="6650" rIns="13300" bIns="665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50" b="1" dirty="0"/>
              <a:t>PREGUNTA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50" dirty="0"/>
              <a:t>En pacientes con SB el retraso en el diagnóstico, en comparación al diagnóstico temprano, ¿tiene alguna implicancia en el pronóstico del paciente?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50" b="1" dirty="0"/>
              <a:t>METODOLOGÍA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50" dirty="0"/>
              <a:t>Se realiza una revisión de literatura médica en plataforma PubMed sobre ensayos clínicos y reportes de caso relacionados al diagnóstico de SB.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s-ES" sz="950"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1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REFERENCIAS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1: Bani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Fawwaz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BA, Gerges P, Singh G, Rahman SH, Al-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Dwairy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A, Mian A, Khan N, Farooq A. Boerhaave Syndrome: A Report of Two Cases and Literature Review.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Cureus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2022 May 23;14(5):e25241.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doi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10.7759/cureus.25241. PMID: 35755521; PMCID: PMC9217676.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2: Valero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Rorayma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Pernalete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Beatriz,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Bonardo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Rosana, González Rodolfo,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Zurita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Lisbeth,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Rendo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Andry et al .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Síndrome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Boerhaave: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Reporte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un caso y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revisión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Gen  [Internet]. 2008 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 62( 4 ): 312-314. Disponible en: http://ve.scielo.org/scielo.php?script=sci_arttext&amp;pid=S0016-35032008000400012&amp;lng=es.1: Turner AR,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 Turner SD. Boerhaave Syndrome. 2021 Dec 15. In: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StatPearls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[Internet]. Treasure Island (FL):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StatPearls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Publishing; 2022 Jan–. PMID: 28613559.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4: Larsen K,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Skov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Jensen B,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Axelsen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F. Perforation and rupture of the esophagus.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Scand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Thorac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Cardiovasc Surg. 1983;17(3):311-6. </a:t>
            </a:r>
            <a:r>
              <a:rPr lang="en-US" sz="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doi</a:t>
            </a:r>
            <a:r>
              <a:rPr lang="en-US" sz="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10.3109/14017438309099370. PMID: 6648404.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lang="en-US"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X M L I n f o > < P r e s e n t a t i o n I n f o   s l i d e C o u n t = " 1 " / > < / X M L I n f o > 
</file>

<file path=customXml/itemProps1.xml><?xml version="1.0" encoding="utf-8"?>
<ds:datastoreItem xmlns:ds="http://schemas.openxmlformats.org/officeDocument/2006/customXml" ds:itemID="{F9733B43-192B-4E50-A25B-73989863B73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772</Words>
  <Application>Microsoft Office PowerPoint</Application>
  <PresentationFormat>Presentación en pantalla (16:9)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Valdivia Olguin</dc:creator>
  <cp:lastModifiedBy>Javier Valdivia Olguin</cp:lastModifiedBy>
  <cp:revision>9</cp:revision>
  <dcterms:modified xsi:type="dcterms:W3CDTF">2022-11-18T22:48:25Z</dcterms:modified>
</cp:coreProperties>
</file>