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4"/>
  </p:notesMasterIdLst>
  <p:sldIdLst>
    <p:sldId id="256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hJjjw7/r3UM4bB2FSW9ntaW1Rg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9"/>
  </p:normalViewPr>
  <p:slideViewPr>
    <p:cSldViewPr snapToGrid="0">
      <p:cViewPr varScale="1">
        <p:scale>
          <a:sx n="82" d="100"/>
          <a:sy n="82" d="100"/>
        </p:scale>
        <p:origin x="820" y="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7" name="Google Shape;12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28" name="Google Shape;128;p1:notes"/>
          <p:cNvSpPr txBox="1"/>
          <p:nvPr/>
        </p:nvSpPr>
        <p:spPr>
          <a:xfrm>
            <a:off x="3884612" y="8685211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Calibri"/>
              <a:buNone/>
            </a:pPr>
            <a:fld id="{00000000-1234-1234-1234-123412341234}" type="slidenum">
              <a:rPr lang="e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685801" y="1597820"/>
            <a:ext cx="7772402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371600" y="2914652"/>
            <a:ext cx="6400802" cy="1314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457000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6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3124168" y="4767185"/>
            <a:ext cx="2895668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6553001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8875" rIns="17750" bIns="8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722313" y="3305177"/>
            <a:ext cx="7772402" cy="1021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  <a:defRPr sz="2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>
            <a:off x="722313" y="2180036"/>
            <a:ext cx="7772402" cy="11251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888888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888888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888888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888888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888888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888888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457000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600"/>
              <a:buFont typeface="Calibri"/>
              <a:buNone/>
              <a:defRPr sz="6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124168" y="4767185"/>
            <a:ext cx="2895668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6553001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8875" rIns="17750" bIns="8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>
            <a:off x="456999" y="206020"/>
            <a:ext cx="8230005" cy="857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>
            <a:off x="456999" y="1200207"/>
            <a:ext cx="8230005" cy="3394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t" anchorCtr="0">
            <a:noAutofit/>
          </a:bodyPr>
          <a:lstStyle>
            <a:lvl1pPr marL="457200" marR="0" lvl="0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175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–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457000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600"/>
              <a:buFont typeface="Calibri"/>
              <a:buNone/>
              <a:defRPr sz="6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124168" y="4767185"/>
            <a:ext cx="2895668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6553001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8875" rIns="17750" bIns="8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86" name="Google Shape;86;p1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87" name="Google Shape;87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90" name="Google Shape;90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4" name="Google Shape;94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98" name="Google Shape;98;p18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99" name="Google Shape;99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05" name="Google Shape;105;p2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06" name="Google Shape;106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09" name="Google Shape;109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22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13" name="Google Shape;113;p22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14" name="Google Shape;114;p22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5" name="Google Shape;115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 rot="5400000">
            <a:off x="5463781" y="1371602"/>
            <a:ext cx="438864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 rot="5400000">
            <a:off x="1272779" y="-609599"/>
            <a:ext cx="4388645" cy="6019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t" anchorCtr="0">
            <a:noAutofit/>
          </a:bodyPr>
          <a:lstStyle>
            <a:lvl1pPr marL="457200" marR="0" lvl="0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175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–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457000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600"/>
              <a:buFont typeface="Calibri"/>
              <a:buNone/>
              <a:defRPr sz="6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3124168" y="4767185"/>
            <a:ext cx="2895668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6553001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8875" rIns="17750" bIns="8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456999" y="206020"/>
            <a:ext cx="8230005" cy="857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 rot="5400000">
            <a:off x="2874795" y="-1217589"/>
            <a:ext cx="3394413" cy="8230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t" anchorCtr="0">
            <a:noAutofit/>
          </a:bodyPr>
          <a:lstStyle>
            <a:lvl1pPr marL="457200" marR="0" lvl="0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175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–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457000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600"/>
              <a:buFont typeface="Calibri"/>
              <a:buNone/>
              <a:defRPr sz="6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3124168" y="4767185"/>
            <a:ext cx="2895668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6553001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8875" rIns="17750" bIns="8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1792289" y="3600452"/>
            <a:ext cx="5486401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6"/>
          <p:cNvSpPr>
            <a:spLocks noGrp="1"/>
          </p:cNvSpPr>
          <p:nvPr>
            <p:ph type="pic" idx="2"/>
          </p:nvPr>
        </p:nvSpPr>
        <p:spPr>
          <a:xfrm>
            <a:off x="1792289" y="459581"/>
            <a:ext cx="5486401" cy="3086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1792289" y="4025505"/>
            <a:ext cx="5486401" cy="6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  <a:def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  <a:def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  <a:def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  <a:def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  <a:def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  <a:def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  <a:def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457000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600"/>
              <a:buFont typeface="Calibri"/>
              <a:buNone/>
              <a:defRPr sz="6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3124168" y="4767185"/>
            <a:ext cx="2895668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6553001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8875" rIns="17750" bIns="8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457201" y="204788"/>
            <a:ext cx="3008314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3575051" y="204788"/>
            <a:ext cx="5111752" cy="4389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t" anchorCtr="0">
            <a:noAutofit/>
          </a:bodyPr>
          <a:lstStyle>
            <a:lvl1pPr marL="457200" marR="0" lvl="0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175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–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457201" y="1076326"/>
            <a:ext cx="3008314" cy="3518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  <a:def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  <a:def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  <a:def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  <a:def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  <a:def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  <a:def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  <a:def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dt" idx="10"/>
          </p:nvPr>
        </p:nvSpPr>
        <p:spPr>
          <a:xfrm>
            <a:off x="457000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600"/>
              <a:buFont typeface="Calibri"/>
              <a:buNone/>
              <a:defRPr sz="6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ftr" idx="11"/>
          </p:nvPr>
        </p:nvSpPr>
        <p:spPr>
          <a:xfrm>
            <a:off x="3124168" y="4767185"/>
            <a:ext cx="2895668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sldNum" idx="12"/>
          </p:nvPr>
        </p:nvSpPr>
        <p:spPr>
          <a:xfrm>
            <a:off x="6553001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8875" rIns="17750" bIns="8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>
            <a:spLocks noGrp="1"/>
          </p:cNvSpPr>
          <p:nvPr>
            <p:ph type="dt" idx="10"/>
          </p:nvPr>
        </p:nvSpPr>
        <p:spPr>
          <a:xfrm>
            <a:off x="457000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600"/>
              <a:buFont typeface="Calibri"/>
              <a:buNone/>
              <a:defRPr sz="6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ftr" idx="11"/>
          </p:nvPr>
        </p:nvSpPr>
        <p:spPr>
          <a:xfrm>
            <a:off x="3124168" y="4767185"/>
            <a:ext cx="2895668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sldNum" idx="12"/>
          </p:nvPr>
        </p:nvSpPr>
        <p:spPr>
          <a:xfrm>
            <a:off x="6553001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8875" rIns="17750" bIns="8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456999" y="206020"/>
            <a:ext cx="8230005" cy="857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dt" idx="10"/>
          </p:nvPr>
        </p:nvSpPr>
        <p:spPr>
          <a:xfrm>
            <a:off x="457000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600"/>
              <a:buFont typeface="Calibri"/>
              <a:buNone/>
              <a:defRPr sz="6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ftr" idx="11"/>
          </p:nvPr>
        </p:nvSpPr>
        <p:spPr>
          <a:xfrm>
            <a:off x="3124168" y="4767185"/>
            <a:ext cx="2895668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6553001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8875" rIns="17750" bIns="8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title"/>
          </p:nvPr>
        </p:nvSpPr>
        <p:spPr>
          <a:xfrm>
            <a:off x="456999" y="206020"/>
            <a:ext cx="8230005" cy="857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body" idx="1"/>
          </p:nvPr>
        </p:nvSpPr>
        <p:spPr>
          <a:xfrm>
            <a:off x="457201" y="1151336"/>
            <a:ext cx="4040189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2"/>
          </p:nvPr>
        </p:nvSpPr>
        <p:spPr>
          <a:xfrm>
            <a:off x="457201" y="1631157"/>
            <a:ext cx="4040189" cy="2963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t" anchorCtr="0">
            <a:noAutofit/>
          </a:bodyPr>
          <a:lstStyle>
            <a:lvl1pPr marL="457200" marR="0" lvl="0" indent="-304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–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8575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79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–"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79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»"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79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79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79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79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3"/>
          </p:nvPr>
        </p:nvSpPr>
        <p:spPr>
          <a:xfrm>
            <a:off x="4645027" y="1151336"/>
            <a:ext cx="4041776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4"/>
          </p:nvPr>
        </p:nvSpPr>
        <p:spPr>
          <a:xfrm>
            <a:off x="4645027" y="1631157"/>
            <a:ext cx="4041776" cy="2963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t" anchorCtr="0">
            <a:noAutofit/>
          </a:bodyPr>
          <a:lstStyle>
            <a:lvl1pPr marL="457200" marR="0" lvl="0" indent="-304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–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8575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79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–"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79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»"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79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79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79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79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457000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600"/>
              <a:buFont typeface="Calibri"/>
              <a:buNone/>
              <a:defRPr sz="6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3124168" y="4767185"/>
            <a:ext cx="2895668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6553001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8875" rIns="17750" bIns="8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456999" y="206020"/>
            <a:ext cx="8230005" cy="857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4038601" cy="3394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t" anchorCtr="0">
            <a:noAutofit/>
          </a:bodyPr>
          <a:lstStyle>
            <a:lvl1pPr marL="457200" marR="0" lvl="0" indent="-3175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04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8575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575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»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8575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575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8575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8575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2"/>
          </p:nvPr>
        </p:nvSpPr>
        <p:spPr>
          <a:xfrm>
            <a:off x="4648201" y="1200151"/>
            <a:ext cx="4038601" cy="3394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t" anchorCtr="0">
            <a:noAutofit/>
          </a:bodyPr>
          <a:lstStyle>
            <a:lvl1pPr marL="457200" marR="0" lvl="0" indent="-3175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04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8575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575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»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8575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575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8575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8575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457000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600"/>
              <a:buFont typeface="Calibri"/>
              <a:buNone/>
              <a:defRPr sz="6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3124168" y="4767185"/>
            <a:ext cx="2895668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6553001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8875" rIns="17750" bIns="8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456999" y="206020"/>
            <a:ext cx="8230005" cy="857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456999" y="1200207"/>
            <a:ext cx="8230005" cy="3394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t" anchorCtr="0">
            <a:noAutofit/>
          </a:bodyPr>
          <a:lstStyle>
            <a:lvl1pPr marL="457200" marR="0" lvl="0" indent="-3683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92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–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457000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6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3124168" y="4767185"/>
            <a:ext cx="2895668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6553001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8875" rIns="17750" bIns="88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"/>
          <p:cNvSpPr txBox="1"/>
          <p:nvPr/>
        </p:nvSpPr>
        <p:spPr>
          <a:xfrm>
            <a:off x="2105741" y="167831"/>
            <a:ext cx="1092300" cy="582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3300" tIns="13300" rIns="13300" bIns="133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"/>
              <a:buFont typeface="Arial"/>
              <a:buNone/>
            </a:pPr>
            <a:endParaRPr sz="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"/>
          <p:cNvSpPr txBox="1"/>
          <p:nvPr/>
        </p:nvSpPr>
        <p:spPr>
          <a:xfrm>
            <a:off x="95850" y="1087573"/>
            <a:ext cx="2956200" cy="4120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300" tIns="6650" rIns="13300" bIns="665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</a:pPr>
            <a:r>
              <a:rPr lang="es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Introducción</a:t>
            </a:r>
            <a:endParaRPr sz="2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just">
              <a:buClr>
                <a:schemeClr val="dk1"/>
              </a:buClr>
              <a:buSzPts val="1100"/>
            </a:pPr>
            <a:endParaRPr lang="es-CL" sz="1000" dirty="0">
              <a:solidFill>
                <a:schemeClr val="dk1"/>
              </a:solidFill>
            </a:endParaRPr>
          </a:p>
          <a:p>
            <a:pPr lvl="0" algn="just">
              <a:buClr>
                <a:schemeClr val="dk1"/>
              </a:buClr>
              <a:buSzPts val="1100"/>
            </a:pPr>
            <a:r>
              <a:rPr lang="es-CL" sz="1000" dirty="0">
                <a:solidFill>
                  <a:schemeClr val="dk1"/>
                </a:solidFill>
              </a:rPr>
              <a:t>Las lesiones mucinosas del apéndice se caracterizan por un apéndice distendido, lleno de moco o roto, con un estimado de 3500 casos diagnosticados anualmente en los Estados Unidos. Se diagnostican en pacientes de 50 a 60 años de manera incidental por radiología/endoscopía. Es una patología de baja frecuencia, estimándose en alrededor de un 0,3% de las apendicectomías. El riesgo es mayor para los pacientes que presentan apendicitis complicada</a:t>
            </a:r>
            <a:r>
              <a:rPr lang="es-CL" sz="1000" baseline="30000" dirty="0">
                <a:solidFill>
                  <a:schemeClr val="dk1"/>
                </a:solidFill>
              </a:rPr>
              <a:t>1</a:t>
            </a:r>
            <a:r>
              <a:rPr lang="es-CL" sz="1000" dirty="0">
                <a:solidFill>
                  <a:schemeClr val="dk1"/>
                </a:solidFill>
              </a:rPr>
              <a:t>.</a:t>
            </a:r>
          </a:p>
          <a:p>
            <a:pPr lvl="0" algn="just">
              <a:buClr>
                <a:schemeClr val="dk1"/>
              </a:buClr>
              <a:buSzPts val="1100"/>
            </a:pPr>
            <a:r>
              <a:rPr lang="es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Caso clínico</a:t>
            </a:r>
          </a:p>
          <a:p>
            <a:pPr lvl="0" algn="just">
              <a:buClr>
                <a:schemeClr val="dk1"/>
              </a:buClr>
              <a:buSzPts val="1100"/>
            </a:pPr>
            <a:endParaRPr lang="es" sz="1200" b="1" dirty="0">
              <a:solidFill>
                <a:schemeClr val="dk1"/>
              </a:solidFill>
            </a:endParaRPr>
          </a:p>
          <a:p>
            <a:pPr lvl="0" algn="just">
              <a:buClr>
                <a:schemeClr val="dk1"/>
              </a:buClr>
              <a:buSzPts val="1100"/>
            </a:pPr>
            <a:endParaRPr sz="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>
              <a:buClr>
                <a:schemeClr val="dk1"/>
              </a:buClr>
              <a:buSzPts val="1100"/>
            </a:pPr>
            <a:r>
              <a:rPr lang="es-CL" sz="1000" dirty="0">
                <a:latin typeface="+mj-lt"/>
                <a:ea typeface="Arial" panose="020B0604020202020204" pitchFamily="34" charset="0"/>
              </a:rPr>
              <a:t>P</a:t>
            </a:r>
            <a:r>
              <a:rPr lang="es-CL" sz="1000" dirty="0">
                <a:solidFill>
                  <a:srgbClr val="000000"/>
                </a:solidFill>
                <a:effectLst/>
                <a:latin typeface="+mj-lt"/>
                <a:ea typeface="Arial" panose="020B0604020202020204" pitchFamily="34" charset="0"/>
              </a:rPr>
              <a:t>aciente acude a consulta de cirugía por dolor epigástrico postprandial de 18 meses de evolución. A la anamnesis refiere baja de peso de 5 kilos en 5 meses, además trae ecografía, la que informa colelitiasis más leve ascitis pelviana, se sospecha cuadro de cólico biliar y se programa cirugía eventualmente. Posteriormente se realiza nueva ecografía debido a aumento de dolor, que informa mayor ascitis. Se solicita un TAC de abdomen y pelvis contrastado, el que informa mucocele apendicular más carcinomatosis peritoneal. </a:t>
            </a: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Arial"/>
              <a:buNone/>
            </a:pPr>
            <a:br>
              <a:rPr lang="es" sz="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"/>
          <p:cNvSpPr txBox="1"/>
          <p:nvPr/>
        </p:nvSpPr>
        <p:spPr>
          <a:xfrm>
            <a:off x="6212850" y="1083063"/>
            <a:ext cx="2835300" cy="40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300" tIns="6650" rIns="13300" bIns="6650" anchor="t" anchorCtr="0">
            <a:noAutofit/>
          </a:bodyPr>
          <a:lstStyle/>
          <a:p>
            <a:pPr lvl="0" algn="just">
              <a:buSzPts val="900"/>
            </a:pPr>
            <a:r>
              <a:rPr lang="es" sz="1200" b="1" dirty="0"/>
              <a:t>Discusión</a:t>
            </a:r>
            <a:r>
              <a:rPr lang="es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s" sz="1000" b="1" i="0" u="none" strike="noStrike" cap="none" dirty="0">
                <a:solidFill>
                  <a:srgbClr val="000000"/>
                </a:solidFill>
              </a:rPr>
              <a:t> </a:t>
            </a:r>
          </a:p>
          <a:p>
            <a:pPr algn="just">
              <a:buSzPts val="900"/>
            </a:pPr>
            <a:endParaRPr lang="es-CL" sz="1000" dirty="0">
              <a:solidFill>
                <a:schemeClr val="dk1"/>
              </a:solidFill>
            </a:endParaRPr>
          </a:p>
          <a:p>
            <a:pPr algn="just">
              <a:buSzPts val="900"/>
            </a:pPr>
            <a:r>
              <a:rPr lang="es-CL" sz="1000" dirty="0">
                <a:solidFill>
                  <a:schemeClr val="dk1"/>
                </a:solidFill>
              </a:rPr>
              <a:t>El tratamiento del mucocele apendicular siempre es la resección quirúrgica por fines tanto diagnósticos como terapéuticos, debido a que no hay criterios confiables para excluir las lesiones malignas. Las lesiones neoplásicas, como las neoplasias </a:t>
            </a:r>
            <a:r>
              <a:rPr lang="es-CL" sz="1000" dirty="0" err="1">
                <a:solidFill>
                  <a:schemeClr val="dk1"/>
                </a:solidFill>
              </a:rPr>
              <a:t>mucinonas</a:t>
            </a:r>
            <a:r>
              <a:rPr lang="es-CL" sz="1000" dirty="0">
                <a:solidFill>
                  <a:schemeClr val="dk1"/>
                </a:solidFill>
              </a:rPr>
              <a:t> </a:t>
            </a:r>
            <a:r>
              <a:rPr lang="es-CL" sz="1000" dirty="0" err="1">
                <a:solidFill>
                  <a:schemeClr val="dk1"/>
                </a:solidFill>
              </a:rPr>
              <a:t>apendiales</a:t>
            </a:r>
            <a:r>
              <a:rPr lang="es-CL" sz="1000" dirty="0">
                <a:solidFill>
                  <a:schemeClr val="dk1"/>
                </a:solidFill>
              </a:rPr>
              <a:t> de alto grado (HAMN), tienen un excelente pronóstico con resección completa</a:t>
            </a:r>
            <a:r>
              <a:rPr lang="es-CL" sz="1000" baseline="30000" dirty="0">
                <a:solidFill>
                  <a:schemeClr val="dk1"/>
                </a:solidFill>
              </a:rPr>
              <a:t>2</a:t>
            </a:r>
            <a:r>
              <a:rPr lang="es-CL" sz="1000" dirty="0">
                <a:solidFill>
                  <a:schemeClr val="dk1"/>
                </a:solidFill>
              </a:rPr>
              <a:t>.</a:t>
            </a:r>
          </a:p>
          <a:p>
            <a:pPr algn="just">
              <a:buSzPts val="900"/>
            </a:pPr>
            <a:endParaRPr lang="es-CL" sz="1000" dirty="0">
              <a:solidFill>
                <a:schemeClr val="dk1"/>
              </a:solidFill>
            </a:endParaRPr>
          </a:p>
          <a:p>
            <a:pPr lvl="0" algn="just">
              <a:buSzPts val="900"/>
            </a:pPr>
            <a:r>
              <a:rPr lang="es-CL" sz="1200" b="1" dirty="0">
                <a:solidFill>
                  <a:schemeClr val="dk1"/>
                </a:solidFill>
              </a:rPr>
              <a:t>Palabras clave:</a:t>
            </a:r>
          </a:p>
          <a:p>
            <a:pPr lvl="0" algn="just">
              <a:buSzPts val="900"/>
            </a:pPr>
            <a:r>
              <a:rPr lang="es-CL" sz="1200" b="1" dirty="0">
                <a:solidFill>
                  <a:schemeClr val="dk1"/>
                </a:solidFill>
              </a:rPr>
              <a:t>  </a:t>
            </a:r>
          </a:p>
          <a:p>
            <a:pPr lvl="0" algn="just">
              <a:buSzPts val="900"/>
            </a:pPr>
            <a:r>
              <a:rPr lang="es-CL" sz="1000" dirty="0">
                <a:solidFill>
                  <a:schemeClr val="dk1"/>
                </a:solidFill>
              </a:rPr>
              <a:t>Mucocele, apéndice, diagnóstico, terapia.</a:t>
            </a:r>
          </a:p>
          <a:p>
            <a:pPr lvl="0" algn="just">
              <a:buSzPts val="900"/>
            </a:pPr>
            <a:endParaRPr lang="es-CL" sz="1000" b="1" dirty="0">
              <a:solidFill>
                <a:schemeClr val="dk1"/>
              </a:solidFill>
            </a:endParaRPr>
          </a:p>
          <a:p>
            <a:pPr lvl="0" algn="just">
              <a:buSzPts val="900"/>
            </a:pPr>
            <a:r>
              <a:rPr lang="es-CL" sz="1200" b="1" i="0" u="none" strike="noStrike" cap="none" dirty="0">
                <a:solidFill>
                  <a:schemeClr val="dk1"/>
                </a:solidFill>
              </a:rPr>
              <a:t>Referencias</a:t>
            </a:r>
            <a:r>
              <a:rPr lang="es-CL" sz="1000" i="0" u="none" strike="noStrike" cap="none" dirty="0">
                <a:solidFill>
                  <a:schemeClr val="dk1"/>
                </a:solidFill>
              </a:rPr>
              <a:t>: </a:t>
            </a:r>
          </a:p>
          <a:p>
            <a:pPr algn="just">
              <a:buClr>
                <a:schemeClr val="dk1"/>
              </a:buClr>
              <a:buSzPts val="900"/>
            </a:pPr>
            <a:r>
              <a:rPr lang="es" sz="900" dirty="0">
                <a:solidFill>
                  <a:srgbClr val="212121"/>
                </a:solidFill>
                <a:highlight>
                  <a:srgbClr val="FFFFFF"/>
                </a:highlight>
              </a:rPr>
              <a:t> </a:t>
            </a:r>
            <a:r>
              <a:rPr lang="es-CL" sz="900" dirty="0">
                <a:solidFill>
                  <a:srgbClr val="212121"/>
                </a:solidFill>
                <a:highlight>
                  <a:srgbClr val="FFFFFF"/>
                </a:highlight>
              </a:rPr>
              <a:t>Furman MJ, </a:t>
            </a:r>
            <a:r>
              <a:rPr lang="es-CL" sz="900" dirty="0" err="1">
                <a:solidFill>
                  <a:srgbClr val="212121"/>
                </a:solidFill>
                <a:highlight>
                  <a:srgbClr val="FFFFFF"/>
                </a:highlight>
              </a:rPr>
              <a:t>Cahan</a:t>
            </a:r>
            <a:r>
              <a:rPr lang="es-CL" sz="900" dirty="0">
                <a:solidFill>
                  <a:srgbClr val="212121"/>
                </a:solidFill>
                <a:highlight>
                  <a:srgbClr val="FFFFFF"/>
                </a:highlight>
              </a:rPr>
              <a:t> M, Cohen P, Lambert LA. </a:t>
            </a:r>
            <a:r>
              <a:rPr lang="es-CL" sz="900" dirty="0" err="1">
                <a:solidFill>
                  <a:srgbClr val="212121"/>
                </a:solidFill>
                <a:highlight>
                  <a:srgbClr val="FFFFFF"/>
                </a:highlight>
              </a:rPr>
              <a:t>Increased</a:t>
            </a:r>
            <a:r>
              <a:rPr lang="es-CL" sz="900" dirty="0">
                <a:solidFill>
                  <a:srgbClr val="212121"/>
                </a:solidFill>
                <a:highlight>
                  <a:srgbClr val="FFFFFF"/>
                </a:highlight>
              </a:rPr>
              <a:t> </a:t>
            </a:r>
            <a:r>
              <a:rPr lang="es-CL" sz="900" dirty="0" err="1">
                <a:solidFill>
                  <a:srgbClr val="212121"/>
                </a:solidFill>
                <a:highlight>
                  <a:srgbClr val="FFFFFF"/>
                </a:highlight>
              </a:rPr>
              <a:t>risk</a:t>
            </a:r>
            <a:r>
              <a:rPr lang="es-CL" sz="900" dirty="0">
                <a:solidFill>
                  <a:srgbClr val="212121"/>
                </a:solidFill>
                <a:highlight>
                  <a:srgbClr val="FFFFFF"/>
                </a:highlight>
              </a:rPr>
              <a:t> </a:t>
            </a:r>
            <a:r>
              <a:rPr lang="es-CL" sz="900" dirty="0" err="1">
                <a:solidFill>
                  <a:srgbClr val="212121"/>
                </a:solidFill>
                <a:highlight>
                  <a:srgbClr val="FFFFFF"/>
                </a:highlight>
              </a:rPr>
              <a:t>of</a:t>
            </a:r>
            <a:r>
              <a:rPr lang="es-CL" sz="900" dirty="0">
                <a:solidFill>
                  <a:srgbClr val="212121"/>
                </a:solidFill>
                <a:highlight>
                  <a:srgbClr val="FFFFFF"/>
                </a:highlight>
              </a:rPr>
              <a:t> </a:t>
            </a:r>
            <a:r>
              <a:rPr lang="es-CL" sz="900" dirty="0" err="1">
                <a:solidFill>
                  <a:srgbClr val="212121"/>
                </a:solidFill>
                <a:highlight>
                  <a:srgbClr val="FFFFFF"/>
                </a:highlight>
              </a:rPr>
              <a:t>mucinous</a:t>
            </a:r>
            <a:r>
              <a:rPr lang="es-CL" sz="900" dirty="0">
                <a:solidFill>
                  <a:srgbClr val="212121"/>
                </a:solidFill>
                <a:highlight>
                  <a:srgbClr val="FFFFFF"/>
                </a:highlight>
              </a:rPr>
              <a:t> </a:t>
            </a:r>
            <a:r>
              <a:rPr lang="es-CL" sz="900" dirty="0" err="1">
                <a:solidFill>
                  <a:srgbClr val="212121"/>
                </a:solidFill>
                <a:highlight>
                  <a:srgbClr val="FFFFFF"/>
                </a:highlight>
              </a:rPr>
              <a:t>neoplasm</a:t>
            </a:r>
            <a:r>
              <a:rPr lang="es-CL" sz="900" dirty="0">
                <a:solidFill>
                  <a:srgbClr val="212121"/>
                </a:solidFill>
                <a:highlight>
                  <a:srgbClr val="FFFFFF"/>
                </a:highlight>
              </a:rPr>
              <a:t> </a:t>
            </a:r>
            <a:r>
              <a:rPr lang="es-CL" sz="900" dirty="0" err="1">
                <a:solidFill>
                  <a:srgbClr val="212121"/>
                </a:solidFill>
                <a:highlight>
                  <a:srgbClr val="FFFFFF"/>
                </a:highlight>
              </a:rPr>
              <a:t>of</a:t>
            </a:r>
            <a:r>
              <a:rPr lang="es-CL" sz="900" dirty="0">
                <a:solidFill>
                  <a:srgbClr val="212121"/>
                </a:solidFill>
                <a:highlight>
                  <a:srgbClr val="FFFFFF"/>
                </a:highlight>
              </a:rPr>
              <a:t> </a:t>
            </a:r>
            <a:r>
              <a:rPr lang="es-CL" sz="900" dirty="0" err="1">
                <a:solidFill>
                  <a:srgbClr val="212121"/>
                </a:solidFill>
                <a:highlight>
                  <a:srgbClr val="FFFFFF"/>
                </a:highlight>
              </a:rPr>
              <a:t>the</a:t>
            </a:r>
            <a:r>
              <a:rPr lang="es-CL" sz="900" dirty="0">
                <a:solidFill>
                  <a:srgbClr val="212121"/>
                </a:solidFill>
                <a:highlight>
                  <a:srgbClr val="FFFFFF"/>
                </a:highlight>
              </a:rPr>
              <a:t> </a:t>
            </a:r>
            <a:r>
              <a:rPr lang="es-CL" sz="900" dirty="0" err="1">
                <a:solidFill>
                  <a:srgbClr val="212121"/>
                </a:solidFill>
                <a:highlight>
                  <a:srgbClr val="FFFFFF"/>
                </a:highlight>
              </a:rPr>
              <a:t>appendix</a:t>
            </a:r>
            <a:r>
              <a:rPr lang="es-CL" sz="900" dirty="0">
                <a:solidFill>
                  <a:srgbClr val="212121"/>
                </a:solidFill>
                <a:highlight>
                  <a:srgbClr val="FFFFFF"/>
                </a:highlight>
              </a:rPr>
              <a:t> in </a:t>
            </a:r>
            <a:r>
              <a:rPr lang="es-CL" sz="900" dirty="0" err="1">
                <a:solidFill>
                  <a:srgbClr val="212121"/>
                </a:solidFill>
                <a:highlight>
                  <a:srgbClr val="FFFFFF"/>
                </a:highlight>
              </a:rPr>
              <a:t>adults</a:t>
            </a:r>
            <a:r>
              <a:rPr lang="es-CL" sz="900" dirty="0">
                <a:solidFill>
                  <a:srgbClr val="212121"/>
                </a:solidFill>
                <a:highlight>
                  <a:srgbClr val="FFFFFF"/>
                </a:highlight>
              </a:rPr>
              <a:t> </a:t>
            </a:r>
            <a:r>
              <a:rPr lang="es-CL" sz="900" dirty="0" err="1">
                <a:solidFill>
                  <a:srgbClr val="212121"/>
                </a:solidFill>
                <a:highlight>
                  <a:srgbClr val="FFFFFF"/>
                </a:highlight>
              </a:rPr>
              <a:t>undergoing</a:t>
            </a:r>
            <a:r>
              <a:rPr lang="es-CL" sz="900" dirty="0">
                <a:solidFill>
                  <a:srgbClr val="212121"/>
                </a:solidFill>
                <a:highlight>
                  <a:srgbClr val="FFFFFF"/>
                </a:highlight>
              </a:rPr>
              <a:t> </a:t>
            </a:r>
            <a:r>
              <a:rPr lang="es-CL" sz="900" dirty="0" err="1">
                <a:solidFill>
                  <a:srgbClr val="212121"/>
                </a:solidFill>
                <a:highlight>
                  <a:srgbClr val="FFFFFF"/>
                </a:highlight>
              </a:rPr>
              <a:t>interval</a:t>
            </a:r>
            <a:r>
              <a:rPr lang="es-CL" sz="900" dirty="0">
                <a:solidFill>
                  <a:srgbClr val="212121"/>
                </a:solidFill>
                <a:highlight>
                  <a:srgbClr val="FFFFFF"/>
                </a:highlight>
              </a:rPr>
              <a:t> </a:t>
            </a:r>
            <a:r>
              <a:rPr lang="es-CL" sz="900" dirty="0" err="1">
                <a:solidFill>
                  <a:srgbClr val="212121"/>
                </a:solidFill>
                <a:highlight>
                  <a:srgbClr val="FFFFFF"/>
                </a:highlight>
              </a:rPr>
              <a:t>appendectomy</a:t>
            </a:r>
            <a:r>
              <a:rPr lang="es-CL" sz="900" dirty="0">
                <a:solidFill>
                  <a:srgbClr val="212121"/>
                </a:solidFill>
                <a:highlight>
                  <a:srgbClr val="FFFFFF"/>
                </a:highlight>
              </a:rPr>
              <a:t>. JAMA </a:t>
            </a:r>
            <a:r>
              <a:rPr lang="es-CL" sz="900" dirty="0" err="1">
                <a:solidFill>
                  <a:srgbClr val="212121"/>
                </a:solidFill>
                <a:highlight>
                  <a:srgbClr val="FFFFFF"/>
                </a:highlight>
              </a:rPr>
              <a:t>Surg</a:t>
            </a:r>
            <a:r>
              <a:rPr lang="es-CL" sz="900" dirty="0">
                <a:solidFill>
                  <a:srgbClr val="212121"/>
                </a:solidFill>
                <a:highlight>
                  <a:srgbClr val="FFFFFF"/>
                </a:highlight>
              </a:rPr>
              <a:t>. 2013 Aug;148(8):703-6. </a:t>
            </a:r>
            <a:r>
              <a:rPr lang="es-CL" sz="900" dirty="0" err="1">
                <a:solidFill>
                  <a:srgbClr val="212121"/>
                </a:solidFill>
                <a:highlight>
                  <a:srgbClr val="FFFFFF"/>
                </a:highlight>
              </a:rPr>
              <a:t>doi</a:t>
            </a:r>
            <a:r>
              <a:rPr lang="es-CL" sz="900" dirty="0">
                <a:solidFill>
                  <a:srgbClr val="212121"/>
                </a:solidFill>
                <a:highlight>
                  <a:srgbClr val="FFFFFF"/>
                </a:highlight>
              </a:rPr>
              <a:t>: 10.1001/jamasurg.2013.1212. PMID: 23740174.</a:t>
            </a:r>
          </a:p>
          <a:p>
            <a:pPr algn="just">
              <a:buClr>
                <a:schemeClr val="dk1"/>
              </a:buClr>
              <a:buSzPts val="900"/>
            </a:pPr>
            <a:r>
              <a:rPr lang="es-CL" sz="900" dirty="0">
                <a:solidFill>
                  <a:srgbClr val="212121"/>
                </a:solidFill>
                <a:highlight>
                  <a:srgbClr val="FFFFFF"/>
                </a:highlight>
              </a:rPr>
              <a:t>Pai RK, Beck AH, Norton JA, </a:t>
            </a:r>
            <a:r>
              <a:rPr lang="es-CL" sz="900" dirty="0" err="1">
                <a:solidFill>
                  <a:srgbClr val="212121"/>
                </a:solidFill>
                <a:highlight>
                  <a:srgbClr val="FFFFFF"/>
                </a:highlight>
              </a:rPr>
              <a:t>Longacre</a:t>
            </a:r>
            <a:r>
              <a:rPr lang="es-CL" sz="900" dirty="0">
                <a:solidFill>
                  <a:srgbClr val="212121"/>
                </a:solidFill>
                <a:highlight>
                  <a:srgbClr val="FFFFFF"/>
                </a:highlight>
              </a:rPr>
              <a:t> TA. </a:t>
            </a:r>
            <a:r>
              <a:rPr lang="es-CL" sz="900" dirty="0" err="1">
                <a:solidFill>
                  <a:srgbClr val="212121"/>
                </a:solidFill>
                <a:highlight>
                  <a:srgbClr val="FFFFFF"/>
                </a:highlight>
              </a:rPr>
              <a:t>Appendiceal</a:t>
            </a:r>
            <a:r>
              <a:rPr lang="es-CL" sz="900" dirty="0">
                <a:solidFill>
                  <a:srgbClr val="212121"/>
                </a:solidFill>
                <a:highlight>
                  <a:srgbClr val="FFFFFF"/>
                </a:highlight>
              </a:rPr>
              <a:t> </a:t>
            </a:r>
            <a:r>
              <a:rPr lang="es-CL" sz="900" dirty="0" err="1">
                <a:solidFill>
                  <a:srgbClr val="212121"/>
                </a:solidFill>
                <a:highlight>
                  <a:srgbClr val="FFFFFF"/>
                </a:highlight>
              </a:rPr>
              <a:t>mucinous</a:t>
            </a:r>
            <a:r>
              <a:rPr lang="es-CL" sz="900" dirty="0">
                <a:solidFill>
                  <a:srgbClr val="212121"/>
                </a:solidFill>
                <a:highlight>
                  <a:srgbClr val="FFFFFF"/>
                </a:highlight>
              </a:rPr>
              <a:t> </a:t>
            </a:r>
            <a:r>
              <a:rPr lang="es-CL" sz="900" dirty="0" err="1">
                <a:solidFill>
                  <a:srgbClr val="212121"/>
                </a:solidFill>
                <a:highlight>
                  <a:srgbClr val="FFFFFF"/>
                </a:highlight>
              </a:rPr>
              <a:t>neoplasms</a:t>
            </a:r>
            <a:r>
              <a:rPr lang="es-CL" sz="900" dirty="0">
                <a:solidFill>
                  <a:srgbClr val="212121"/>
                </a:solidFill>
                <a:highlight>
                  <a:srgbClr val="FFFFFF"/>
                </a:highlight>
              </a:rPr>
              <a:t>: </a:t>
            </a:r>
            <a:r>
              <a:rPr lang="es-CL" sz="900" dirty="0" err="1">
                <a:solidFill>
                  <a:srgbClr val="212121"/>
                </a:solidFill>
                <a:highlight>
                  <a:srgbClr val="FFFFFF"/>
                </a:highlight>
              </a:rPr>
              <a:t>clinicopathologic</a:t>
            </a:r>
            <a:r>
              <a:rPr lang="es-CL" sz="900" dirty="0">
                <a:solidFill>
                  <a:srgbClr val="212121"/>
                </a:solidFill>
                <a:highlight>
                  <a:srgbClr val="FFFFFF"/>
                </a:highlight>
              </a:rPr>
              <a:t> </a:t>
            </a:r>
            <a:r>
              <a:rPr lang="es-CL" sz="900" dirty="0" err="1">
                <a:solidFill>
                  <a:srgbClr val="212121"/>
                </a:solidFill>
                <a:highlight>
                  <a:srgbClr val="FFFFFF"/>
                </a:highlight>
              </a:rPr>
              <a:t>study</a:t>
            </a:r>
            <a:r>
              <a:rPr lang="es-CL" sz="900" dirty="0">
                <a:solidFill>
                  <a:srgbClr val="212121"/>
                </a:solidFill>
                <a:highlight>
                  <a:srgbClr val="FFFFFF"/>
                </a:highlight>
              </a:rPr>
              <a:t> </a:t>
            </a:r>
            <a:r>
              <a:rPr lang="es-CL" sz="900" dirty="0" err="1">
                <a:solidFill>
                  <a:srgbClr val="212121"/>
                </a:solidFill>
                <a:highlight>
                  <a:srgbClr val="FFFFFF"/>
                </a:highlight>
              </a:rPr>
              <a:t>of</a:t>
            </a:r>
            <a:r>
              <a:rPr lang="es-CL" sz="900" dirty="0">
                <a:solidFill>
                  <a:srgbClr val="212121"/>
                </a:solidFill>
                <a:highlight>
                  <a:srgbClr val="FFFFFF"/>
                </a:highlight>
              </a:rPr>
              <a:t> 116 cases </a:t>
            </a:r>
            <a:r>
              <a:rPr lang="es-CL" sz="900" dirty="0" err="1">
                <a:solidFill>
                  <a:srgbClr val="212121"/>
                </a:solidFill>
                <a:highlight>
                  <a:srgbClr val="FFFFFF"/>
                </a:highlight>
              </a:rPr>
              <a:t>with</a:t>
            </a:r>
            <a:r>
              <a:rPr lang="es-CL" sz="900" dirty="0">
                <a:solidFill>
                  <a:srgbClr val="212121"/>
                </a:solidFill>
                <a:highlight>
                  <a:srgbClr val="FFFFFF"/>
                </a:highlight>
              </a:rPr>
              <a:t> </a:t>
            </a:r>
            <a:r>
              <a:rPr lang="es-CL" sz="900" dirty="0" err="1">
                <a:solidFill>
                  <a:srgbClr val="212121"/>
                </a:solidFill>
                <a:highlight>
                  <a:srgbClr val="FFFFFF"/>
                </a:highlight>
              </a:rPr>
              <a:t>analysis</a:t>
            </a:r>
            <a:r>
              <a:rPr lang="es-CL" sz="900" dirty="0">
                <a:solidFill>
                  <a:srgbClr val="212121"/>
                </a:solidFill>
                <a:highlight>
                  <a:srgbClr val="FFFFFF"/>
                </a:highlight>
              </a:rPr>
              <a:t> </a:t>
            </a:r>
            <a:r>
              <a:rPr lang="es-CL" sz="900" dirty="0" err="1">
                <a:solidFill>
                  <a:srgbClr val="212121"/>
                </a:solidFill>
                <a:highlight>
                  <a:srgbClr val="FFFFFF"/>
                </a:highlight>
              </a:rPr>
              <a:t>of</a:t>
            </a:r>
            <a:r>
              <a:rPr lang="es-CL" sz="900" dirty="0">
                <a:solidFill>
                  <a:srgbClr val="212121"/>
                </a:solidFill>
                <a:highlight>
                  <a:srgbClr val="FFFFFF"/>
                </a:highlight>
              </a:rPr>
              <a:t> </a:t>
            </a:r>
            <a:r>
              <a:rPr lang="es-CL" sz="900" dirty="0" err="1">
                <a:solidFill>
                  <a:srgbClr val="212121"/>
                </a:solidFill>
                <a:highlight>
                  <a:srgbClr val="FFFFFF"/>
                </a:highlight>
              </a:rPr>
              <a:t>factors</a:t>
            </a:r>
            <a:r>
              <a:rPr lang="es-CL" sz="900" dirty="0">
                <a:solidFill>
                  <a:srgbClr val="212121"/>
                </a:solidFill>
                <a:highlight>
                  <a:srgbClr val="FFFFFF"/>
                </a:highlight>
              </a:rPr>
              <a:t> </a:t>
            </a:r>
            <a:r>
              <a:rPr lang="es-CL" sz="900" dirty="0" err="1">
                <a:solidFill>
                  <a:srgbClr val="212121"/>
                </a:solidFill>
                <a:highlight>
                  <a:srgbClr val="FFFFFF"/>
                </a:highlight>
              </a:rPr>
              <a:t>predicting</a:t>
            </a:r>
            <a:r>
              <a:rPr lang="es-CL" sz="900" dirty="0">
                <a:solidFill>
                  <a:srgbClr val="212121"/>
                </a:solidFill>
                <a:highlight>
                  <a:srgbClr val="FFFFFF"/>
                </a:highlight>
              </a:rPr>
              <a:t> </a:t>
            </a:r>
            <a:r>
              <a:rPr lang="es-CL" sz="900" dirty="0" err="1">
                <a:solidFill>
                  <a:srgbClr val="212121"/>
                </a:solidFill>
                <a:highlight>
                  <a:srgbClr val="FFFFFF"/>
                </a:highlight>
              </a:rPr>
              <a:t>recurrence</a:t>
            </a:r>
            <a:r>
              <a:rPr lang="es-CL" sz="900" dirty="0">
                <a:solidFill>
                  <a:srgbClr val="212121"/>
                </a:solidFill>
                <a:highlight>
                  <a:srgbClr val="FFFFFF"/>
                </a:highlight>
              </a:rPr>
              <a:t>. Am J </a:t>
            </a:r>
            <a:r>
              <a:rPr lang="es-CL" sz="900" dirty="0" err="1">
                <a:solidFill>
                  <a:srgbClr val="212121"/>
                </a:solidFill>
                <a:highlight>
                  <a:srgbClr val="FFFFFF"/>
                </a:highlight>
              </a:rPr>
              <a:t>Surg</a:t>
            </a:r>
            <a:r>
              <a:rPr lang="es-CL" sz="900" dirty="0">
                <a:solidFill>
                  <a:srgbClr val="212121"/>
                </a:solidFill>
                <a:highlight>
                  <a:srgbClr val="FFFFFF"/>
                </a:highlight>
              </a:rPr>
              <a:t> </a:t>
            </a:r>
            <a:r>
              <a:rPr lang="es-CL" sz="900" dirty="0" err="1">
                <a:solidFill>
                  <a:srgbClr val="212121"/>
                </a:solidFill>
                <a:highlight>
                  <a:srgbClr val="FFFFFF"/>
                </a:highlight>
              </a:rPr>
              <a:t>Pathol</a:t>
            </a:r>
            <a:r>
              <a:rPr lang="es-CL" sz="900" dirty="0">
                <a:solidFill>
                  <a:srgbClr val="212121"/>
                </a:solidFill>
                <a:highlight>
                  <a:srgbClr val="FFFFFF"/>
                </a:highlight>
              </a:rPr>
              <a:t>. 2009 Oct;33(10):1425-39. </a:t>
            </a:r>
            <a:r>
              <a:rPr lang="es-CL" sz="900" dirty="0" err="1">
                <a:solidFill>
                  <a:srgbClr val="212121"/>
                </a:solidFill>
                <a:highlight>
                  <a:srgbClr val="FFFFFF"/>
                </a:highlight>
              </a:rPr>
              <a:t>doi</a:t>
            </a:r>
            <a:r>
              <a:rPr lang="es-CL" sz="900" dirty="0">
                <a:solidFill>
                  <a:srgbClr val="212121"/>
                </a:solidFill>
                <a:highlight>
                  <a:srgbClr val="FFFFFF"/>
                </a:highlight>
              </a:rPr>
              <a:t>: 10.1097/PAS.0b013e3181af6067. PMID: 19641451.</a:t>
            </a:r>
            <a:endParaRPr sz="900" i="0" u="none" strike="noStrike" cap="none" dirty="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br>
              <a:rPr lang="es" sz="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s" sz="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"/>
          <p:cNvSpPr/>
          <p:nvPr/>
        </p:nvSpPr>
        <p:spPr>
          <a:xfrm>
            <a:off x="203222" y="167831"/>
            <a:ext cx="1983900" cy="582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7750" tIns="8875" rIns="17750" bIns="88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4" name="Google Shape;13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3214" y="104650"/>
            <a:ext cx="582162" cy="8453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1"/>
          <p:cNvSpPr txBox="1"/>
          <p:nvPr/>
        </p:nvSpPr>
        <p:spPr>
          <a:xfrm>
            <a:off x="878015" y="94762"/>
            <a:ext cx="8547809" cy="654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300" tIns="6650" rIns="13300" bIns="6650" anchor="t" anchorCtr="0">
            <a:noAutofit/>
          </a:bodyPr>
          <a:lstStyle/>
          <a:p>
            <a:pPr marL="165100" algn="ctr">
              <a:spcBef>
                <a:spcPts val="1500"/>
              </a:spcBef>
              <a:spcAft>
                <a:spcPts val="0"/>
              </a:spcAft>
            </a:pPr>
            <a:r>
              <a:rPr lang="es-CL" sz="18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MUCOCELE APENDICULAR, ¿CÓMO LO ENFRENTAMOS?</a:t>
            </a:r>
            <a:endParaRPr lang="es-CL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s" sz="1100" dirty="0">
                <a:solidFill>
                  <a:schemeClr val="dk1"/>
                </a:solidFill>
              </a:rPr>
              <a:t>Dávalos M., Cornejo T., Molina D., Mora J.</a:t>
            </a:r>
            <a:r>
              <a:rPr lang="es" sz="11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Dra.</a:t>
            </a:r>
            <a:r>
              <a:rPr lang="es" sz="1100" dirty="0">
                <a:solidFill>
                  <a:schemeClr val="dk1"/>
                </a:solidFill>
              </a:rPr>
              <a:t> Zambrano.</a:t>
            </a:r>
            <a:r>
              <a:rPr lang="es" sz="11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100" dirty="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s" sz="1100" dirty="0">
                <a:solidFill>
                  <a:schemeClr val="dk1"/>
                </a:solidFill>
              </a:rPr>
              <a:t>Complejo Hospitalario San José.</a:t>
            </a:r>
            <a:endParaRPr sz="1100" dirty="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r>
              <a:rPr lang="es" sz="11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Escuela de Medicina, Facultad de Ciencias Médicas, Universidad de Santiago de Chile.</a:t>
            </a:r>
            <a:endParaRPr sz="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br>
              <a:rPr lang="es" sz="1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1"/>
          <p:cNvSpPr txBox="1"/>
          <p:nvPr/>
        </p:nvSpPr>
        <p:spPr>
          <a:xfrm>
            <a:off x="3154350" y="1083063"/>
            <a:ext cx="2956200" cy="412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300" tIns="6650" rIns="13300" bIns="6650" anchor="t" anchorCtr="0">
            <a:noAutofit/>
          </a:bodyPr>
          <a:lstStyle/>
          <a:p>
            <a:pPr algn="just">
              <a:buClr>
                <a:schemeClr val="dk1"/>
              </a:buClr>
              <a:buSzPts val="1200"/>
            </a:pPr>
            <a:r>
              <a:rPr lang="es-ES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Pregunta clínica</a:t>
            </a:r>
            <a:r>
              <a:rPr lang="es-ES" sz="1200" b="1" dirty="0">
                <a:solidFill>
                  <a:schemeClr val="dk1"/>
                </a:solidFill>
              </a:rPr>
              <a:t>: </a:t>
            </a:r>
          </a:p>
          <a:p>
            <a:pPr algn="just">
              <a:buClr>
                <a:schemeClr val="dk1"/>
              </a:buClr>
              <a:buSzPts val="1200"/>
            </a:pPr>
            <a:endParaRPr lang="es-ES" sz="1200" b="1" dirty="0">
              <a:solidFill>
                <a:schemeClr val="dk1"/>
              </a:solidFill>
            </a:endParaRPr>
          </a:p>
          <a:p>
            <a:pPr algn="just">
              <a:buClr>
                <a:schemeClr val="dk1"/>
              </a:buClr>
              <a:buSzPts val="1200"/>
            </a:pPr>
            <a:r>
              <a:rPr lang="es-ES" sz="1000" dirty="0">
                <a:solidFill>
                  <a:schemeClr val="dk1"/>
                </a:solidFill>
              </a:rPr>
              <a:t>En pacientes con diagnóstico de mucocele apendicular, ¿el manejo debe ser quirúrgico o radio/quimioterapéutico?</a:t>
            </a:r>
          </a:p>
          <a:p>
            <a:pPr algn="just">
              <a:buClr>
                <a:schemeClr val="dk1"/>
              </a:buClr>
              <a:buSzPts val="1200"/>
            </a:pPr>
            <a:endParaRPr lang="es-ES" sz="1000" b="1" dirty="0">
              <a:solidFill>
                <a:schemeClr val="dk1"/>
              </a:solidFill>
            </a:endParaRPr>
          </a:p>
          <a:p>
            <a:pPr algn="just">
              <a:buClr>
                <a:schemeClr val="dk1"/>
              </a:buClr>
              <a:buSzPts val="1200"/>
            </a:pPr>
            <a:r>
              <a:rPr lang="es-CL" sz="1200" b="1" dirty="0">
                <a:solidFill>
                  <a:schemeClr val="dk1"/>
                </a:solidFill>
              </a:rPr>
              <a:t>Abordaje metodológico: </a:t>
            </a:r>
            <a:endParaRPr sz="1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/>
            <a:endParaRPr lang="es-CL" sz="1000" dirty="0"/>
          </a:p>
          <a:p>
            <a:pPr algn="just"/>
            <a:r>
              <a:rPr lang="es-CL" sz="1000" dirty="0"/>
              <a:t>Paciente es ingresado a hospitalización para resolución quirúrgica, se realiza  apendicectomía: se encuentra apéndice de aspecto tumoral perforado, abundante secreción </a:t>
            </a:r>
            <a:r>
              <a:rPr lang="es-CL" sz="1000" dirty="0" err="1"/>
              <a:t>mucinosa</a:t>
            </a:r>
            <a:r>
              <a:rPr lang="es-CL" sz="1000" dirty="0"/>
              <a:t> e implantes de mucina en peritoneo parietal.</a:t>
            </a:r>
          </a:p>
          <a:p>
            <a:pPr algn="just"/>
            <a:endParaRPr lang="es-CL" sz="1000" dirty="0"/>
          </a:p>
          <a:p>
            <a:pPr algn="just"/>
            <a:r>
              <a:rPr lang="es-CL" sz="1000" dirty="0"/>
              <a:t> </a:t>
            </a:r>
            <a:r>
              <a:rPr lang="es-CL" sz="1200" b="1" dirty="0"/>
              <a:t>Resolución del caso:</a:t>
            </a:r>
          </a:p>
          <a:p>
            <a:pPr algn="just"/>
            <a:endParaRPr lang="es-CL" sz="1200" b="1" dirty="0"/>
          </a:p>
          <a:p>
            <a:pPr algn="just">
              <a:buSzPts val="900"/>
            </a:pPr>
            <a:r>
              <a:rPr lang="es-CL" sz="1000" dirty="0">
                <a:effectLst/>
                <a:latin typeface="+mj-lt"/>
                <a:ea typeface="Arial" panose="020B0604020202020204" pitchFamily="34" charset="0"/>
              </a:rPr>
              <a:t>Paciente evoluciona sin complicaciones. Es dado de alta dos días después de la cirugía. Semanas después se rescata biopsia la que informa neoplasia </a:t>
            </a:r>
            <a:r>
              <a:rPr lang="es-CL" sz="1000" dirty="0" err="1">
                <a:effectLst/>
                <a:latin typeface="+mj-lt"/>
                <a:ea typeface="Arial" panose="020B0604020202020204" pitchFamily="34" charset="0"/>
              </a:rPr>
              <a:t>mucinosa</a:t>
            </a:r>
            <a:r>
              <a:rPr lang="es-CL" sz="1000" dirty="0">
                <a:effectLst/>
                <a:latin typeface="+mj-lt"/>
                <a:ea typeface="Arial" panose="020B0604020202020204" pitchFamily="34" charset="0"/>
              </a:rPr>
              <a:t> apendicular de alto grado (HAMN).</a:t>
            </a:r>
            <a:endParaRPr sz="9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Arial"/>
              <a:buNone/>
            </a:pPr>
            <a:endParaRPr sz="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398</Words>
  <Application>Microsoft Office PowerPoint</Application>
  <PresentationFormat>Presentación en pantalla (16:9)</PresentationFormat>
  <Paragraphs>41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Simple Light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Valdivia Olguin</dc:creator>
  <cp:lastModifiedBy>Javier Valdivia Olguin</cp:lastModifiedBy>
  <cp:revision>7</cp:revision>
  <dcterms:modified xsi:type="dcterms:W3CDTF">2022-11-08T23:34:02Z</dcterms:modified>
</cp:coreProperties>
</file>